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C965DE1-E505-46CB-9B05-3B38010B7980}">
  <a:tblStyle styleId="{0C965DE1-E505-46CB-9B05-3B38010B79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714950" y="693800"/>
            <a:ext cx="7155000" cy="2360400"/>
          </a:xfrm>
          <a:prstGeom prst="rect">
            <a:avLst/>
          </a:prstGeom>
          <a:solidFill>
            <a:srgbClr val="CFE2F3"/>
          </a:solidFill>
          <a:ln cap="flat" cmpd="sng" w="38100">
            <a:solidFill>
              <a:srgbClr val="07376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Deciphering the function and evolution of the centromeric repeats in Primates </a:t>
            </a:r>
            <a:endParaRPr b="1" sz="2500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159300" y="4991467"/>
            <a:ext cx="6214800" cy="17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Tuteur: Loic Ponger</a:t>
            </a:r>
            <a:endParaRPr sz="18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Département: Régulation, Développement, Diversité Moléculaire</a:t>
            </a:r>
            <a:endParaRPr sz="18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Unité: Structure et Instabilité des génomes</a:t>
            </a:r>
            <a:br>
              <a:rPr lang="fr" sz="18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lang="fr" sz="18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CNRS UMR 7196 / INSERM U1154 / MNHN   </a:t>
            </a:r>
            <a:endParaRPr sz="18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56" name="Shape 56"/>
          <p:cNvSpPr txBox="1"/>
          <p:nvPr/>
        </p:nvSpPr>
        <p:spPr>
          <a:xfrm>
            <a:off x="3578950" y="3356867"/>
            <a:ext cx="2080200" cy="10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>
                <a:latin typeface="Times"/>
                <a:ea typeface="Times"/>
                <a:cs typeface="Times"/>
                <a:sym typeface="Times"/>
              </a:rPr>
              <a:t>Sarah Kaddah</a:t>
            </a:r>
            <a:endParaRPr sz="22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>
                <a:latin typeface="Times"/>
                <a:ea typeface="Times"/>
                <a:cs typeface="Times"/>
                <a:sym typeface="Times"/>
              </a:rPr>
              <a:t>M2 BI</a:t>
            </a:r>
            <a:endParaRPr sz="22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57" name="Shape 57"/>
          <p:cNvSpPr txBox="1"/>
          <p:nvPr/>
        </p:nvSpPr>
        <p:spPr>
          <a:xfrm>
            <a:off x="4120600" y="4339400"/>
            <a:ext cx="11493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Times"/>
                <a:ea typeface="Times"/>
                <a:cs typeface="Times"/>
                <a:sym typeface="Times"/>
              </a:rPr>
              <a:t>19/01/2018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58" name="Shape 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8225" y="4339400"/>
            <a:ext cx="1048975" cy="1212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Shape 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4003" y="76200"/>
            <a:ext cx="974766" cy="207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Shape 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3401" y="4408467"/>
            <a:ext cx="1048975" cy="104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Shape 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7500" y="6172567"/>
            <a:ext cx="1427600" cy="36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idx="12" type="sldNum"/>
          </p:nvPr>
        </p:nvSpPr>
        <p:spPr>
          <a:xfrm>
            <a:off x="8472458" y="6243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3" name="Shape 183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Workplan</a:t>
            </a:r>
            <a:endParaRPr b="1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grpSp>
        <p:nvGrpSpPr>
          <p:cNvPr id="184" name="Shape 184"/>
          <p:cNvGrpSpPr/>
          <p:nvPr/>
        </p:nvGrpSpPr>
        <p:grpSpPr>
          <a:xfrm>
            <a:off x="271375" y="5286902"/>
            <a:ext cx="8308100" cy="955976"/>
            <a:chOff x="271375" y="3946225"/>
            <a:chExt cx="8308100" cy="717000"/>
          </a:xfrm>
        </p:grpSpPr>
        <p:sp>
          <p:nvSpPr>
            <p:cNvPr id="185" name="Shape 185"/>
            <p:cNvSpPr/>
            <p:nvPr/>
          </p:nvSpPr>
          <p:spPr>
            <a:xfrm>
              <a:off x="7814475" y="3946225"/>
              <a:ext cx="765000" cy="717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2713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Janvier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87" name="Shape 187"/>
            <p:cNvSpPr/>
            <p:nvPr/>
          </p:nvSpPr>
          <p:spPr>
            <a:xfrm>
              <a:off x="15302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Février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88" name="Shape 188"/>
            <p:cNvSpPr/>
            <p:nvPr/>
          </p:nvSpPr>
          <p:spPr>
            <a:xfrm>
              <a:off x="27891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Mars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89" name="Shape 189"/>
            <p:cNvSpPr/>
            <p:nvPr/>
          </p:nvSpPr>
          <p:spPr>
            <a:xfrm>
              <a:off x="40480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Avril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90" name="Shape 190"/>
            <p:cNvSpPr/>
            <p:nvPr/>
          </p:nvSpPr>
          <p:spPr>
            <a:xfrm>
              <a:off x="53069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Mai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91" name="Shape 191"/>
            <p:cNvSpPr/>
            <p:nvPr/>
          </p:nvSpPr>
          <p:spPr>
            <a:xfrm>
              <a:off x="65658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Juin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</p:grpSp>
      <p:sp>
        <p:nvSpPr>
          <p:cNvPr id="192" name="Shape 192"/>
          <p:cNvSpPr txBox="1"/>
          <p:nvPr/>
        </p:nvSpPr>
        <p:spPr>
          <a:xfrm>
            <a:off x="569450" y="1175367"/>
            <a:ext cx="59019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1 - Choose species for analysis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93" name="Shape 193"/>
          <p:cNvSpPr/>
          <p:nvPr/>
        </p:nvSpPr>
        <p:spPr>
          <a:xfrm>
            <a:off x="742550" y="4643767"/>
            <a:ext cx="7107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AD1DC"/>
              </a:solidFill>
            </a:endParaRPr>
          </a:p>
        </p:txBody>
      </p:sp>
      <p:sp>
        <p:nvSpPr>
          <p:cNvPr id="194" name="Shape 194"/>
          <p:cNvSpPr txBox="1"/>
          <p:nvPr/>
        </p:nvSpPr>
        <p:spPr>
          <a:xfrm>
            <a:off x="965100" y="41859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95" name="Shape 195"/>
          <p:cNvSpPr txBox="1"/>
          <p:nvPr/>
        </p:nvSpPr>
        <p:spPr>
          <a:xfrm>
            <a:off x="569450" y="1683367"/>
            <a:ext cx="83082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2 - Identify families for each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species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	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96" name="Shape 196"/>
          <p:cNvSpPr txBox="1"/>
          <p:nvPr/>
        </p:nvSpPr>
        <p:spPr>
          <a:xfrm>
            <a:off x="569450" y="2191381"/>
            <a:ext cx="77565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3 - Characterize families into each species: 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-percentage of similarity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-binding sites...    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1214200" y="4860300"/>
            <a:ext cx="9954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2147200" y="4981200"/>
            <a:ext cx="13689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 txBox="1"/>
          <p:nvPr/>
        </p:nvSpPr>
        <p:spPr>
          <a:xfrm>
            <a:off x="1574700" y="43891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2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00" name="Shape 200"/>
          <p:cNvSpPr txBox="1"/>
          <p:nvPr/>
        </p:nvSpPr>
        <p:spPr>
          <a:xfrm>
            <a:off x="2641500" y="44907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3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01" name="Shape 201"/>
          <p:cNvPicPr preferRelativeResize="0"/>
          <p:nvPr/>
        </p:nvPicPr>
        <p:blipFill rotWithShape="1">
          <a:blip r:embed="rId3">
            <a:alphaModFix/>
          </a:blip>
          <a:srcRect b="20436" l="15284" r="13758" t="22430"/>
          <a:stretch/>
        </p:blipFill>
        <p:spPr>
          <a:xfrm>
            <a:off x="1992699" y="5896501"/>
            <a:ext cx="409476" cy="329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idx="12" type="sldNum"/>
          </p:nvPr>
        </p:nvSpPr>
        <p:spPr>
          <a:xfrm>
            <a:off x="8472458" y="6243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7" name="Shape 207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Workplan</a:t>
            </a:r>
            <a:endParaRPr b="1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grpSp>
        <p:nvGrpSpPr>
          <p:cNvPr id="208" name="Shape 208"/>
          <p:cNvGrpSpPr/>
          <p:nvPr/>
        </p:nvGrpSpPr>
        <p:grpSpPr>
          <a:xfrm>
            <a:off x="271375" y="5286902"/>
            <a:ext cx="8308100" cy="955976"/>
            <a:chOff x="271375" y="3946225"/>
            <a:chExt cx="8308100" cy="717000"/>
          </a:xfrm>
        </p:grpSpPr>
        <p:sp>
          <p:nvSpPr>
            <p:cNvPr id="209" name="Shape 209"/>
            <p:cNvSpPr/>
            <p:nvPr/>
          </p:nvSpPr>
          <p:spPr>
            <a:xfrm>
              <a:off x="7814475" y="3946225"/>
              <a:ext cx="765000" cy="717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2713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Janvier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11" name="Shape 211"/>
            <p:cNvSpPr/>
            <p:nvPr/>
          </p:nvSpPr>
          <p:spPr>
            <a:xfrm>
              <a:off x="15302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Février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12" name="Shape 212"/>
            <p:cNvSpPr/>
            <p:nvPr/>
          </p:nvSpPr>
          <p:spPr>
            <a:xfrm>
              <a:off x="27891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Mars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13" name="Shape 213"/>
            <p:cNvSpPr/>
            <p:nvPr/>
          </p:nvSpPr>
          <p:spPr>
            <a:xfrm>
              <a:off x="40480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Avril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14" name="Shape 214"/>
            <p:cNvSpPr/>
            <p:nvPr/>
          </p:nvSpPr>
          <p:spPr>
            <a:xfrm>
              <a:off x="53069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Mai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15" name="Shape 215"/>
            <p:cNvSpPr/>
            <p:nvPr/>
          </p:nvSpPr>
          <p:spPr>
            <a:xfrm>
              <a:off x="65658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Juin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</p:grpSp>
      <p:sp>
        <p:nvSpPr>
          <p:cNvPr id="216" name="Shape 216"/>
          <p:cNvSpPr txBox="1"/>
          <p:nvPr/>
        </p:nvSpPr>
        <p:spPr>
          <a:xfrm>
            <a:off x="569450" y="1175367"/>
            <a:ext cx="59019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1 - Choose species for analysis 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17" name="Shape 217"/>
          <p:cNvSpPr/>
          <p:nvPr/>
        </p:nvSpPr>
        <p:spPr>
          <a:xfrm>
            <a:off x="742550" y="4643767"/>
            <a:ext cx="7107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AD1DC"/>
              </a:solidFill>
            </a:endParaRPr>
          </a:p>
        </p:txBody>
      </p:sp>
      <p:sp>
        <p:nvSpPr>
          <p:cNvPr id="218" name="Shape 218"/>
          <p:cNvSpPr txBox="1"/>
          <p:nvPr/>
        </p:nvSpPr>
        <p:spPr>
          <a:xfrm>
            <a:off x="965100" y="41859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569450" y="1683367"/>
            <a:ext cx="83082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2 - Identify families for each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species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	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20" name="Shape 220"/>
          <p:cNvSpPr txBox="1"/>
          <p:nvPr/>
        </p:nvSpPr>
        <p:spPr>
          <a:xfrm>
            <a:off x="569450" y="2191367"/>
            <a:ext cx="77565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3 -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Characterize families into each species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21" name="Shape 221"/>
          <p:cNvSpPr txBox="1"/>
          <p:nvPr/>
        </p:nvSpPr>
        <p:spPr>
          <a:xfrm>
            <a:off x="569450" y="2699367"/>
            <a:ext cx="77565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4 -1.  Interspecific comparison 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4 -2.  Spatial organization analysis (HOR)  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22" name="Shape 222"/>
          <p:cNvSpPr/>
          <p:nvPr/>
        </p:nvSpPr>
        <p:spPr>
          <a:xfrm>
            <a:off x="1214200" y="4860300"/>
            <a:ext cx="9954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2147200" y="4981200"/>
            <a:ext cx="13689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3451650" y="5113100"/>
            <a:ext cx="18945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Shape 225"/>
          <p:cNvSpPr txBox="1"/>
          <p:nvPr/>
        </p:nvSpPr>
        <p:spPr>
          <a:xfrm>
            <a:off x="1574700" y="43891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2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2641500" y="44907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3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27" name="Shape 227"/>
          <p:cNvSpPr txBox="1"/>
          <p:nvPr/>
        </p:nvSpPr>
        <p:spPr>
          <a:xfrm>
            <a:off x="4165500" y="45923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4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28" name="Shape 228"/>
          <p:cNvPicPr preferRelativeResize="0"/>
          <p:nvPr/>
        </p:nvPicPr>
        <p:blipFill rotWithShape="1">
          <a:blip r:embed="rId3">
            <a:alphaModFix/>
          </a:blip>
          <a:srcRect b="20436" l="15284" r="13758" t="22430"/>
          <a:stretch/>
        </p:blipFill>
        <p:spPr>
          <a:xfrm>
            <a:off x="4507299" y="5896501"/>
            <a:ext cx="409476" cy="329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29" name="Shape 229"/>
          <p:cNvPicPr preferRelativeResize="0"/>
          <p:nvPr/>
        </p:nvPicPr>
        <p:blipFill rotWithShape="1">
          <a:blip r:embed="rId3">
            <a:alphaModFix/>
          </a:blip>
          <a:srcRect b="20436" l="15284" r="13758" t="22430"/>
          <a:stretch/>
        </p:blipFill>
        <p:spPr>
          <a:xfrm>
            <a:off x="1992699" y="5896501"/>
            <a:ext cx="409476" cy="329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230" name="Shape 230"/>
          <p:cNvSpPr txBox="1"/>
          <p:nvPr/>
        </p:nvSpPr>
        <p:spPr>
          <a:xfrm>
            <a:off x="4437688" y="6290325"/>
            <a:ext cx="5487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/>
              <a:t>12/04</a:t>
            </a:r>
            <a:endParaRPr b="1"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idx="12" type="sldNum"/>
          </p:nvPr>
        </p:nvSpPr>
        <p:spPr>
          <a:xfrm>
            <a:off x="8472458" y="6243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36" name="Shape 236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Workplan</a:t>
            </a:r>
            <a:endParaRPr b="1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grpSp>
        <p:nvGrpSpPr>
          <p:cNvPr id="237" name="Shape 237"/>
          <p:cNvGrpSpPr/>
          <p:nvPr/>
        </p:nvGrpSpPr>
        <p:grpSpPr>
          <a:xfrm>
            <a:off x="271375" y="5286902"/>
            <a:ext cx="8308100" cy="955976"/>
            <a:chOff x="271375" y="3946225"/>
            <a:chExt cx="8308100" cy="717000"/>
          </a:xfrm>
        </p:grpSpPr>
        <p:sp>
          <p:nvSpPr>
            <p:cNvPr id="238" name="Shape 238"/>
            <p:cNvSpPr/>
            <p:nvPr/>
          </p:nvSpPr>
          <p:spPr>
            <a:xfrm>
              <a:off x="7814475" y="3946225"/>
              <a:ext cx="765000" cy="717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2713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Janvier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40" name="Shape 240"/>
            <p:cNvSpPr/>
            <p:nvPr/>
          </p:nvSpPr>
          <p:spPr>
            <a:xfrm>
              <a:off x="15302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Février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41" name="Shape 241"/>
            <p:cNvSpPr/>
            <p:nvPr/>
          </p:nvSpPr>
          <p:spPr>
            <a:xfrm>
              <a:off x="27891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Mars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42" name="Shape 242"/>
            <p:cNvSpPr/>
            <p:nvPr/>
          </p:nvSpPr>
          <p:spPr>
            <a:xfrm>
              <a:off x="40480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Avril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43" name="Shape 243"/>
            <p:cNvSpPr/>
            <p:nvPr/>
          </p:nvSpPr>
          <p:spPr>
            <a:xfrm>
              <a:off x="53069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Mai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44" name="Shape 244"/>
            <p:cNvSpPr/>
            <p:nvPr/>
          </p:nvSpPr>
          <p:spPr>
            <a:xfrm>
              <a:off x="65658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Juin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</p:grpSp>
      <p:sp>
        <p:nvSpPr>
          <p:cNvPr id="245" name="Shape 245"/>
          <p:cNvSpPr txBox="1"/>
          <p:nvPr/>
        </p:nvSpPr>
        <p:spPr>
          <a:xfrm>
            <a:off x="569450" y="1175367"/>
            <a:ext cx="59019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1 - Choose species for analysis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46" name="Shape 246"/>
          <p:cNvSpPr/>
          <p:nvPr/>
        </p:nvSpPr>
        <p:spPr>
          <a:xfrm>
            <a:off x="742550" y="4643767"/>
            <a:ext cx="7107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AD1DC"/>
              </a:solidFill>
            </a:endParaRPr>
          </a:p>
        </p:txBody>
      </p:sp>
      <p:sp>
        <p:nvSpPr>
          <p:cNvPr id="247" name="Shape 247"/>
          <p:cNvSpPr txBox="1"/>
          <p:nvPr/>
        </p:nvSpPr>
        <p:spPr>
          <a:xfrm>
            <a:off x="965100" y="41859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48" name="Shape 248"/>
          <p:cNvSpPr txBox="1"/>
          <p:nvPr/>
        </p:nvSpPr>
        <p:spPr>
          <a:xfrm>
            <a:off x="569450" y="1683367"/>
            <a:ext cx="83082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2 - Identify families for each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species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	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49" name="Shape 249"/>
          <p:cNvSpPr txBox="1"/>
          <p:nvPr/>
        </p:nvSpPr>
        <p:spPr>
          <a:xfrm>
            <a:off x="569450" y="2191367"/>
            <a:ext cx="77565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3 -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Characterize families into each species</a:t>
            </a:r>
            <a:r>
              <a:rPr lang="fr" sz="2000">
                <a:latin typeface="Times"/>
                <a:ea typeface="Times"/>
                <a:cs typeface="Times"/>
                <a:sym typeface="Times"/>
              </a:rPr>
              <a:t>  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50" name="Shape 250"/>
          <p:cNvSpPr txBox="1"/>
          <p:nvPr/>
        </p:nvSpPr>
        <p:spPr>
          <a:xfrm>
            <a:off x="569450" y="3426467"/>
            <a:ext cx="59019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5 - Writing of the report 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51" name="Shape 251"/>
          <p:cNvSpPr txBox="1"/>
          <p:nvPr/>
        </p:nvSpPr>
        <p:spPr>
          <a:xfrm>
            <a:off x="569450" y="2699367"/>
            <a:ext cx="77565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4 -1.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Interspecific comparison 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4 -2.  Spatial organization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analysis </a:t>
            </a:r>
            <a:r>
              <a:rPr lang="fr" sz="2000">
                <a:latin typeface="Times"/>
                <a:ea typeface="Times"/>
                <a:cs typeface="Times"/>
                <a:sym typeface="Times"/>
              </a:rPr>
              <a:t>(HOR)  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1214200" y="4860300"/>
            <a:ext cx="9954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2147200" y="4981200"/>
            <a:ext cx="13689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Shape 254"/>
          <p:cNvSpPr/>
          <p:nvPr/>
        </p:nvSpPr>
        <p:spPr>
          <a:xfrm>
            <a:off x="3451650" y="5113100"/>
            <a:ext cx="18945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Shape 255"/>
          <p:cNvSpPr/>
          <p:nvPr/>
        </p:nvSpPr>
        <p:spPr>
          <a:xfrm>
            <a:off x="5304275" y="5214700"/>
            <a:ext cx="19881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Shape 256"/>
          <p:cNvSpPr txBox="1"/>
          <p:nvPr/>
        </p:nvSpPr>
        <p:spPr>
          <a:xfrm>
            <a:off x="6128200" y="4706967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5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57" name="Shape 257"/>
          <p:cNvSpPr txBox="1"/>
          <p:nvPr/>
        </p:nvSpPr>
        <p:spPr>
          <a:xfrm>
            <a:off x="1574700" y="43891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2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58" name="Shape 258"/>
          <p:cNvSpPr txBox="1"/>
          <p:nvPr/>
        </p:nvSpPr>
        <p:spPr>
          <a:xfrm>
            <a:off x="2641500" y="44907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3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59" name="Shape 259"/>
          <p:cNvSpPr txBox="1"/>
          <p:nvPr/>
        </p:nvSpPr>
        <p:spPr>
          <a:xfrm>
            <a:off x="4165500" y="45923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4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60" name="Shape 260"/>
          <p:cNvPicPr preferRelativeResize="0"/>
          <p:nvPr/>
        </p:nvPicPr>
        <p:blipFill rotWithShape="1">
          <a:blip r:embed="rId3">
            <a:alphaModFix/>
          </a:blip>
          <a:srcRect b="20436" l="15284" r="13758" t="22430"/>
          <a:stretch/>
        </p:blipFill>
        <p:spPr>
          <a:xfrm>
            <a:off x="1992699" y="5896501"/>
            <a:ext cx="409476" cy="329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61" name="Shape 261"/>
          <p:cNvPicPr preferRelativeResize="0"/>
          <p:nvPr/>
        </p:nvPicPr>
        <p:blipFill rotWithShape="1">
          <a:blip r:embed="rId3">
            <a:alphaModFix/>
          </a:blip>
          <a:srcRect b="20436" l="15284" r="13758" t="22430"/>
          <a:stretch/>
        </p:blipFill>
        <p:spPr>
          <a:xfrm>
            <a:off x="4507299" y="5896501"/>
            <a:ext cx="409476" cy="329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262" name="Shape 262"/>
          <p:cNvPicPr preferRelativeResize="0"/>
          <p:nvPr/>
        </p:nvPicPr>
        <p:blipFill rotWithShape="1">
          <a:blip r:embed="rId3">
            <a:alphaModFix/>
          </a:blip>
          <a:srcRect b="20436" l="15284" r="13758" t="22430"/>
          <a:stretch/>
        </p:blipFill>
        <p:spPr>
          <a:xfrm>
            <a:off x="7021899" y="5896501"/>
            <a:ext cx="409476" cy="329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263" name="Shape 263"/>
          <p:cNvSpPr txBox="1"/>
          <p:nvPr/>
        </p:nvSpPr>
        <p:spPr>
          <a:xfrm>
            <a:off x="6583100" y="6234000"/>
            <a:ext cx="13689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/>
              <a:t>14/06 ; 18/06 ; 27/06</a:t>
            </a:r>
            <a:endParaRPr b="1"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/>
        </p:nvSpPr>
        <p:spPr>
          <a:xfrm>
            <a:off x="1483825" y="2752167"/>
            <a:ext cx="5897400" cy="12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Thank you for your attention</a:t>
            </a:r>
            <a:endParaRPr b="1" sz="3500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69" name="Shape 26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4" name="Shape 274"/>
          <p:cNvGraphicFramePr/>
          <p:nvPr/>
        </p:nvGraphicFramePr>
        <p:xfrm>
          <a:off x="1808925" y="1188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{0C965DE1-E505-46CB-9B05-3B38010B7980}</a:tableStyleId>
              </a:tblPr>
              <a:tblGrid>
                <a:gridCol w="2867025"/>
                <a:gridCol w="1992875"/>
              </a:tblGrid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Espèces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Nombre de séquences</a:t>
                      </a:r>
                      <a:endParaRPr b="1"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Cercocebus atys (SRA)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80 884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Chlorocebus sabaeus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29 842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Gorilla gorilla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120 864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Homo sapiens (HGSC,  </a:t>
                      </a:r>
                      <a:r>
                        <a:rPr lang="fr" sz="1200">
                          <a:solidFill>
                            <a:schemeClr val="dk1"/>
                          </a:solidFill>
                        </a:rPr>
                        <a:t>HuRef)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37 204 ; </a:t>
                      </a:r>
                      <a:r>
                        <a:rPr lang="fr" sz="1200">
                          <a:solidFill>
                            <a:schemeClr val="dk1"/>
                          </a:solidFill>
                        </a:rPr>
                        <a:t>63 167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Macaca fascicularis (genome, SRA)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195642 ; 39893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Macaca mulatta (SRA)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7 365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Macaca nemestrina (SRA)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462 063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Mandrillus leucophaeus (WGS)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34 140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Nasalis larvatus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21 399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Nomascus leucogenys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392 948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Pan paniscus (SRA)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272 661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Pan troglodytes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114 104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Papio anubis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515 969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Papio hamadryas (Contigs)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70188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Pongo_abelii ( genome, NCBI)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173 428 ; 175 240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Rhinopithecus_roxellana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109 811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275" name="Shape 275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Data</a:t>
            </a:r>
            <a:endParaRPr b="1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Algorithm</a:t>
            </a:r>
            <a:endParaRPr b="1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grpSp>
        <p:nvGrpSpPr>
          <p:cNvPr id="281" name="Shape 281"/>
          <p:cNvGrpSpPr/>
          <p:nvPr/>
        </p:nvGrpSpPr>
        <p:grpSpPr>
          <a:xfrm>
            <a:off x="1559376" y="903925"/>
            <a:ext cx="6300699" cy="5248901"/>
            <a:chOff x="1559376" y="903925"/>
            <a:chExt cx="6300699" cy="5248901"/>
          </a:xfrm>
        </p:grpSpPr>
        <p:pic>
          <p:nvPicPr>
            <p:cNvPr id="282" name="Shape 28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59376" y="950475"/>
              <a:ext cx="6152949" cy="52023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3" name="Shape 283"/>
            <p:cNvSpPr/>
            <p:nvPr/>
          </p:nvSpPr>
          <p:spPr>
            <a:xfrm>
              <a:off x="6573075" y="903925"/>
              <a:ext cx="1287000" cy="1631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4" name="Shape 284"/>
          <p:cNvSpPr txBox="1"/>
          <p:nvPr/>
        </p:nvSpPr>
        <p:spPr>
          <a:xfrm>
            <a:off x="4392525" y="6322425"/>
            <a:ext cx="13755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3 families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970700"/>
            <a:ext cx="3647400" cy="35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"/>
              <a:buChar char="-"/>
            </a:pPr>
            <a:r>
              <a:rPr lang="fr" sz="20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Chromatin structure</a:t>
            </a:r>
            <a:endParaRPr sz="20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"/>
              <a:buChar char="-"/>
            </a:pPr>
            <a:r>
              <a:rPr lang="fr" sz="20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Cell division</a:t>
            </a:r>
            <a:endParaRPr sz="20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DNA diverse</a:t>
            </a:r>
            <a:endParaRPr sz="20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"/>
              <a:buChar char="-"/>
            </a:pPr>
            <a:r>
              <a:rPr lang="fr" sz="20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Protein involved conserved</a:t>
            </a:r>
            <a:endParaRPr sz="20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-"/>
            </a:pPr>
            <a:r>
              <a:rPr b="1" lang="fr" sz="2000">
                <a:solidFill>
                  <a:srgbClr val="FF0000"/>
                </a:solidFill>
                <a:latin typeface="Times"/>
                <a:ea typeface="Times"/>
                <a:cs typeface="Times"/>
                <a:sym typeface="Times"/>
              </a:rPr>
              <a:t>Satellite DNA</a:t>
            </a:r>
            <a:r>
              <a:rPr b="1" lang="fr" sz="20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: </a:t>
            </a:r>
            <a:br>
              <a:rPr b="1" lang="fr" sz="20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Tandemly repeated sequence </a:t>
            </a:r>
            <a:b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(~100 to +10 000)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Function ?</a:t>
            </a:r>
            <a:b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</a:b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(fixation of proteins …)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8" name="Shape 68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About the centromere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9700" y="1477175"/>
            <a:ext cx="4886725" cy="44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/>
        </p:nvSpPr>
        <p:spPr>
          <a:xfrm>
            <a:off x="7875075" y="5911000"/>
            <a:ext cx="1230600" cy="2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fr" sz="1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Albert et al, 2002</a:t>
            </a:r>
            <a:endParaRPr i="1" sz="1000">
              <a:solidFill>
                <a:schemeClr val="dk2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 rotWithShape="1">
          <a:blip r:embed="rId3">
            <a:alphaModFix/>
          </a:blip>
          <a:srcRect b="0" l="0" r="0" t="15074"/>
          <a:stretch/>
        </p:blipFill>
        <p:spPr>
          <a:xfrm>
            <a:off x="1341775" y="2932050"/>
            <a:ext cx="6543275" cy="38103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917600"/>
            <a:ext cx="8520600" cy="21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Tandemly repeated sequence:  α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-satellite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Repeat length ~170 pb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Similarity: more than 70% 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Hundreds of thousands repeats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Composed by several families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Specific spatial organisation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Binding sites: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45720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-CENP-B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45720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-pJalpha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8" name="Shape 78"/>
          <p:cNvSpPr txBox="1"/>
          <p:nvPr>
            <p:ph type="title"/>
          </p:nvPr>
        </p:nvSpPr>
        <p:spPr>
          <a:xfrm>
            <a:off x="311700" y="186975"/>
            <a:ext cx="85206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S</a:t>
            </a: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atellite DNA in Primates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79" name="Shape 79"/>
          <p:cNvCxnSpPr/>
          <p:nvPr/>
        </p:nvCxnSpPr>
        <p:spPr>
          <a:xfrm rot="10800000">
            <a:off x="7123225" y="5797750"/>
            <a:ext cx="389100" cy="53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80" name="Shape 80"/>
          <p:cNvSpPr txBox="1"/>
          <p:nvPr/>
        </p:nvSpPr>
        <p:spPr>
          <a:xfrm>
            <a:off x="7512325" y="6108475"/>
            <a:ext cx="1263000" cy="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Times"/>
                <a:ea typeface="Times"/>
                <a:cs typeface="Times"/>
                <a:sym typeface="Times"/>
              </a:rPr>
              <a:t>Binding site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2670050" y="5570900"/>
            <a:ext cx="825300" cy="25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/>
        </p:nvSpPr>
        <p:spPr>
          <a:xfrm>
            <a:off x="2529000" y="5315875"/>
            <a:ext cx="15327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Times"/>
                <a:ea typeface="Times"/>
                <a:cs typeface="Times"/>
                <a:sym typeface="Times"/>
              </a:rPr>
              <a:t>Monomeric organization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536633"/>
            <a:ext cx="3340800" cy="14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9" name="Shape 89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α-satellites DNA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  <p:grpSp>
        <p:nvGrpSpPr>
          <p:cNvPr id="90" name="Shape 90"/>
          <p:cNvGrpSpPr/>
          <p:nvPr/>
        </p:nvGrpSpPr>
        <p:grpSpPr>
          <a:xfrm>
            <a:off x="3389700" y="1200750"/>
            <a:ext cx="5663975" cy="4482950"/>
            <a:chOff x="3389700" y="1200750"/>
            <a:chExt cx="5663975" cy="4482950"/>
          </a:xfrm>
        </p:grpSpPr>
        <p:pic>
          <p:nvPicPr>
            <p:cNvPr id="91" name="Shape 91"/>
            <p:cNvPicPr preferRelativeResize="0"/>
            <p:nvPr/>
          </p:nvPicPr>
          <p:blipFill rotWithShape="1">
            <a:blip r:embed="rId3">
              <a:alphaModFix/>
            </a:blip>
            <a:srcRect b="55335" l="0" r="0" t="0"/>
            <a:stretch/>
          </p:blipFill>
          <p:spPr>
            <a:xfrm>
              <a:off x="3389700" y="1200750"/>
              <a:ext cx="5590548" cy="3063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Shape 92"/>
            <p:cNvPicPr preferRelativeResize="0"/>
            <p:nvPr/>
          </p:nvPicPr>
          <p:blipFill rotWithShape="1">
            <a:blip r:embed="rId4">
              <a:alphaModFix/>
            </a:blip>
            <a:srcRect b="69100" l="0" r="15225" t="0"/>
            <a:stretch/>
          </p:blipFill>
          <p:spPr>
            <a:xfrm>
              <a:off x="4020800" y="4514167"/>
              <a:ext cx="4380500" cy="85793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" name="Shape 93"/>
            <p:cNvSpPr txBox="1"/>
            <p:nvPr/>
          </p:nvSpPr>
          <p:spPr>
            <a:xfrm>
              <a:off x="7196675" y="5283200"/>
              <a:ext cx="1857000" cy="40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lnSpc>
                  <a:spcPct val="115000"/>
                </a:lnSpc>
                <a:spcBef>
                  <a:spcPts val="2400"/>
                </a:spcBef>
                <a:spcAft>
                  <a:spcPts val="600"/>
                </a:spcAft>
                <a:buNone/>
              </a:pPr>
              <a:r>
                <a:rPr i="1" lang="fr" sz="1000">
                  <a:solidFill>
                    <a:schemeClr val="dk1"/>
                  </a:solidFill>
                  <a:latin typeface="Times"/>
                  <a:ea typeface="Times"/>
                  <a:cs typeface="Times"/>
                  <a:sym typeface="Times"/>
                </a:rPr>
                <a:t>Shepelev et al., 2009</a:t>
              </a:r>
              <a:endParaRPr i="1" sz="1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</p:grpSp>
      <p:sp>
        <p:nvSpPr>
          <p:cNvPr id="94" name="Shape 94"/>
          <p:cNvSpPr txBox="1"/>
          <p:nvPr/>
        </p:nvSpPr>
        <p:spPr>
          <a:xfrm>
            <a:off x="215225" y="1531900"/>
            <a:ext cx="3498600" cy="39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Studies in human: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Phylogenetic analysis of pericentromeric monomers</a:t>
            </a:r>
            <a:r>
              <a:rPr lang="fr" sz="2000">
                <a:latin typeface="Times"/>
                <a:ea typeface="Times"/>
                <a:cs typeface="Times"/>
                <a:sym typeface="Times"/>
              </a:rPr>
              <a:t>, 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Shepelev et al., 2009</a:t>
            </a:r>
            <a:endParaRPr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Age-gradient hypothesis: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youngest families on centromeric regions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Identification of 20 families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Shape 99"/>
          <p:cNvGrpSpPr/>
          <p:nvPr/>
        </p:nvGrpSpPr>
        <p:grpSpPr>
          <a:xfrm>
            <a:off x="3654967" y="491786"/>
            <a:ext cx="5336707" cy="5991089"/>
            <a:chOff x="3632923" y="950475"/>
            <a:chExt cx="5358678" cy="5791850"/>
          </a:xfrm>
        </p:grpSpPr>
        <p:pic>
          <p:nvPicPr>
            <p:cNvPr id="100" name="Shape 10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32923" y="950475"/>
              <a:ext cx="5358678" cy="57918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Shape 101"/>
            <p:cNvSpPr/>
            <p:nvPr/>
          </p:nvSpPr>
          <p:spPr>
            <a:xfrm>
              <a:off x="8076325" y="1680125"/>
              <a:ext cx="396000" cy="285000"/>
            </a:xfrm>
            <a:prstGeom prst="rect">
              <a:avLst/>
            </a:prstGeom>
            <a:noFill/>
            <a:ln cap="flat" cmpd="sng" w="19050">
              <a:solidFill>
                <a:srgbClr val="CC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8076325" y="2186450"/>
              <a:ext cx="481500" cy="328800"/>
            </a:xfrm>
            <a:prstGeom prst="rect">
              <a:avLst/>
            </a:prstGeom>
            <a:noFill/>
            <a:ln cap="flat" cmpd="sng" w="19050">
              <a:solidFill>
                <a:srgbClr val="CC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8076325" y="3812225"/>
              <a:ext cx="707400" cy="285000"/>
            </a:xfrm>
            <a:prstGeom prst="rect">
              <a:avLst/>
            </a:prstGeom>
            <a:noFill/>
            <a:ln cap="flat" cmpd="sng" w="19050">
              <a:solidFill>
                <a:srgbClr val="CC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Shape 104"/>
          <p:cNvSpPr txBox="1"/>
          <p:nvPr>
            <p:ph idx="1" type="body"/>
          </p:nvPr>
        </p:nvSpPr>
        <p:spPr>
          <a:xfrm>
            <a:off x="159300" y="3831800"/>
            <a:ext cx="3692100" cy="19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Studies on Cercopithecini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,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Cacheux et al., 2016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High throughput-sequencing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dentification of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6 families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Binding sites for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pJalpha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6" name="Shape 106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α-satellites DNA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264300" y="1560175"/>
            <a:ext cx="4615500" cy="18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Studies on Gorillas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,</a:t>
            </a:r>
            <a:r>
              <a:rPr lang="fr" sz="1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Catacchio et al., 2015</a:t>
            </a:r>
            <a:endParaRPr sz="1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edium throughput-sequencing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Identification of 5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families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omplex HOR organization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-"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Binding sites for CENP-B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08" name="Shape 108"/>
          <p:cNvSpPr txBox="1"/>
          <p:nvPr/>
        </p:nvSpPr>
        <p:spPr>
          <a:xfrm>
            <a:off x="159300" y="5981375"/>
            <a:ext cx="3201000" cy="524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Few interspecific</a:t>
            </a:r>
            <a:r>
              <a:rPr lang="fr" sz="2000">
                <a:latin typeface="Times"/>
                <a:ea typeface="Times"/>
                <a:cs typeface="Times"/>
                <a:sym typeface="Times"/>
              </a:rPr>
              <a:t> comparison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idx="1" type="body"/>
          </p:nvPr>
        </p:nvSpPr>
        <p:spPr>
          <a:xfrm>
            <a:off x="154575" y="3026500"/>
            <a:ext cx="8916300" cy="8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Understand the function </a:t>
            </a:r>
            <a:r>
              <a:rPr b="1"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and evolutionary mechanisms </a:t>
            </a:r>
            <a:endParaRPr b="1"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of </a:t>
            </a:r>
            <a:r>
              <a:rPr b="1" lang="fr" sz="20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α-</a:t>
            </a:r>
            <a:r>
              <a:rPr b="1"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satellite DNA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3535300" y="1964333"/>
            <a:ext cx="1967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Goals:</a:t>
            </a:r>
            <a:endParaRPr b="1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2" type="sldNum"/>
          </p:nvPr>
        </p:nvSpPr>
        <p:spPr>
          <a:xfrm>
            <a:off x="8472458" y="6624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1" name="Shape 121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Workplan</a:t>
            </a:r>
            <a:endParaRPr b="1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grpSp>
        <p:nvGrpSpPr>
          <p:cNvPr id="122" name="Shape 122"/>
          <p:cNvGrpSpPr/>
          <p:nvPr/>
        </p:nvGrpSpPr>
        <p:grpSpPr>
          <a:xfrm>
            <a:off x="271375" y="5667902"/>
            <a:ext cx="8308100" cy="955976"/>
            <a:chOff x="271375" y="3946225"/>
            <a:chExt cx="8308100" cy="717000"/>
          </a:xfrm>
        </p:grpSpPr>
        <p:sp>
          <p:nvSpPr>
            <p:cNvPr id="123" name="Shape 123"/>
            <p:cNvSpPr/>
            <p:nvPr/>
          </p:nvSpPr>
          <p:spPr>
            <a:xfrm>
              <a:off x="7814475" y="3946225"/>
              <a:ext cx="765000" cy="717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2713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Janvier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25" name="Shape 125"/>
            <p:cNvSpPr/>
            <p:nvPr/>
          </p:nvSpPr>
          <p:spPr>
            <a:xfrm>
              <a:off x="15302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Février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26" name="Shape 126"/>
            <p:cNvSpPr/>
            <p:nvPr/>
          </p:nvSpPr>
          <p:spPr>
            <a:xfrm>
              <a:off x="27891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Mars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>
              <a:off x="40480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Avril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28" name="Shape 128"/>
            <p:cNvSpPr/>
            <p:nvPr/>
          </p:nvSpPr>
          <p:spPr>
            <a:xfrm>
              <a:off x="53069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Mai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29" name="Shape 129"/>
            <p:cNvSpPr/>
            <p:nvPr/>
          </p:nvSpPr>
          <p:spPr>
            <a:xfrm>
              <a:off x="65658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Juin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</p:grpSp>
      <p:sp>
        <p:nvSpPr>
          <p:cNvPr id="130" name="Shape 130"/>
          <p:cNvSpPr txBox="1"/>
          <p:nvPr/>
        </p:nvSpPr>
        <p:spPr>
          <a:xfrm>
            <a:off x="569450" y="870600"/>
            <a:ext cx="59019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1 - Choose species for analysis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 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742550" y="5024767"/>
            <a:ext cx="7107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AD1DC"/>
              </a:solidFill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965100" y="45669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idx="12" type="sldNum"/>
          </p:nvPr>
        </p:nvSpPr>
        <p:spPr>
          <a:xfrm>
            <a:off x="8472458" y="6624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8" name="Shape 138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Workplan</a:t>
            </a:r>
            <a:endParaRPr b="1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grpSp>
        <p:nvGrpSpPr>
          <p:cNvPr id="139" name="Shape 139"/>
          <p:cNvGrpSpPr/>
          <p:nvPr/>
        </p:nvGrpSpPr>
        <p:grpSpPr>
          <a:xfrm>
            <a:off x="271375" y="5667902"/>
            <a:ext cx="8308100" cy="955976"/>
            <a:chOff x="271375" y="3946225"/>
            <a:chExt cx="8308100" cy="717000"/>
          </a:xfrm>
        </p:grpSpPr>
        <p:sp>
          <p:nvSpPr>
            <p:cNvPr id="140" name="Shape 140"/>
            <p:cNvSpPr/>
            <p:nvPr/>
          </p:nvSpPr>
          <p:spPr>
            <a:xfrm>
              <a:off x="7814475" y="3946225"/>
              <a:ext cx="765000" cy="717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2713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Janvier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2" name="Shape 142"/>
            <p:cNvSpPr/>
            <p:nvPr/>
          </p:nvSpPr>
          <p:spPr>
            <a:xfrm>
              <a:off x="15302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Février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3" name="Shape 143"/>
            <p:cNvSpPr/>
            <p:nvPr/>
          </p:nvSpPr>
          <p:spPr>
            <a:xfrm>
              <a:off x="27891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Mars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>
              <a:off x="40480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Avril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5" name="Shape 145"/>
            <p:cNvSpPr/>
            <p:nvPr/>
          </p:nvSpPr>
          <p:spPr>
            <a:xfrm>
              <a:off x="53069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Mai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46" name="Shape 146"/>
            <p:cNvSpPr/>
            <p:nvPr/>
          </p:nvSpPr>
          <p:spPr>
            <a:xfrm>
              <a:off x="65658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Juin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</p:grpSp>
      <p:sp>
        <p:nvSpPr>
          <p:cNvPr id="147" name="Shape 147"/>
          <p:cNvSpPr txBox="1"/>
          <p:nvPr/>
        </p:nvSpPr>
        <p:spPr>
          <a:xfrm>
            <a:off x="569450" y="870600"/>
            <a:ext cx="59019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1 - Choose species for analysis: several (~3) out of 16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 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48" name="Shape 148"/>
          <p:cNvSpPr/>
          <p:nvPr/>
        </p:nvSpPr>
        <p:spPr>
          <a:xfrm>
            <a:off x="742550" y="5024767"/>
            <a:ext cx="7107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AD1DC"/>
              </a:solidFill>
            </a:endParaRPr>
          </a:p>
        </p:txBody>
      </p:sp>
      <p:sp>
        <p:nvSpPr>
          <p:cNvPr id="149" name="Shape 149"/>
          <p:cNvSpPr txBox="1"/>
          <p:nvPr/>
        </p:nvSpPr>
        <p:spPr>
          <a:xfrm>
            <a:off x="965100" y="45669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graphicFrame>
        <p:nvGraphicFramePr>
          <p:cNvPr id="150" name="Shape 150"/>
          <p:cNvGraphicFramePr/>
          <p:nvPr/>
        </p:nvGraphicFramePr>
        <p:xfrm>
          <a:off x="2069625" y="1622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{0C965DE1-E505-46CB-9B05-3B38010B7980}</a:tableStyleId>
              </a:tblPr>
              <a:tblGrid>
                <a:gridCol w="2867025"/>
                <a:gridCol w="2867350"/>
              </a:tblGrid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Species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Alpha- Satellite </a:t>
                      </a:r>
                      <a:r>
                        <a:rPr b="1" lang="fr" sz="1200"/>
                        <a:t>Number</a:t>
                      </a:r>
                      <a:endParaRPr b="1"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Cercocebus atys (SRA)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80 884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Chlorocebus sabaeus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29 842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Gorilla gorilla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120 864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Homo sapiens (HGSC,  </a:t>
                      </a:r>
                      <a:r>
                        <a:rPr lang="fr" sz="1200">
                          <a:solidFill>
                            <a:schemeClr val="dk1"/>
                          </a:solidFill>
                        </a:rPr>
                        <a:t>HuRef)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37 204 ; </a:t>
                      </a:r>
                      <a:r>
                        <a:rPr lang="fr" sz="1200">
                          <a:solidFill>
                            <a:schemeClr val="dk1"/>
                          </a:solidFill>
                        </a:rPr>
                        <a:t>63 167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Macaca fascicularis (genome and SRA)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195642 ; 39893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Macaca mulatta (SRA)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7 365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Macaca nemestrina (SRA)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462 063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...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...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idx="12" type="sldNum"/>
          </p:nvPr>
        </p:nvSpPr>
        <p:spPr>
          <a:xfrm>
            <a:off x="8396258" y="6471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6" name="Shape 156"/>
          <p:cNvSpPr txBox="1"/>
          <p:nvPr>
            <p:ph type="title"/>
          </p:nvPr>
        </p:nvSpPr>
        <p:spPr>
          <a:xfrm>
            <a:off x="311700" y="186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0B5394"/>
                </a:solidFill>
                <a:latin typeface="Times"/>
                <a:ea typeface="Times"/>
                <a:cs typeface="Times"/>
                <a:sym typeface="Times"/>
              </a:rPr>
              <a:t>Workplan</a:t>
            </a:r>
            <a:endParaRPr b="1">
              <a:solidFill>
                <a:srgbClr val="0B5394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grpSp>
        <p:nvGrpSpPr>
          <p:cNvPr id="157" name="Shape 157"/>
          <p:cNvGrpSpPr/>
          <p:nvPr/>
        </p:nvGrpSpPr>
        <p:grpSpPr>
          <a:xfrm>
            <a:off x="271375" y="5286902"/>
            <a:ext cx="8308100" cy="955976"/>
            <a:chOff x="271375" y="3946225"/>
            <a:chExt cx="8308100" cy="717000"/>
          </a:xfrm>
        </p:grpSpPr>
        <p:sp>
          <p:nvSpPr>
            <p:cNvPr id="158" name="Shape 158"/>
            <p:cNvSpPr/>
            <p:nvPr/>
          </p:nvSpPr>
          <p:spPr>
            <a:xfrm>
              <a:off x="7814475" y="3946225"/>
              <a:ext cx="765000" cy="717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2713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Janvier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>
              <a:off x="15302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Février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>
              <a:off x="27891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Mars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40480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Avril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>
              <a:off x="53069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Mai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164" name="Shape 164"/>
            <p:cNvSpPr/>
            <p:nvPr/>
          </p:nvSpPr>
          <p:spPr>
            <a:xfrm>
              <a:off x="6565875" y="4126675"/>
              <a:ext cx="1248600" cy="356100"/>
            </a:xfrm>
            <a:prstGeom prst="rect">
              <a:avLst/>
            </a:prstGeom>
            <a:solidFill>
              <a:srgbClr val="C9DAF8"/>
            </a:solidFill>
            <a:ln cap="flat" cmpd="sng" w="19050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1C4587"/>
                  </a:solidFill>
                  <a:latin typeface="Times"/>
                  <a:ea typeface="Times"/>
                  <a:cs typeface="Times"/>
                  <a:sym typeface="Times"/>
                </a:rPr>
                <a:t>Juin</a:t>
              </a:r>
              <a:endParaRPr b="1" sz="1600">
                <a:solidFill>
                  <a:srgbClr val="1C4587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</p:grpSp>
      <p:sp>
        <p:nvSpPr>
          <p:cNvPr id="165" name="Shape 165"/>
          <p:cNvSpPr txBox="1"/>
          <p:nvPr/>
        </p:nvSpPr>
        <p:spPr>
          <a:xfrm>
            <a:off x="569450" y="1175367"/>
            <a:ext cx="59019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1 - Choose species for analysis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66" name="Shape 166"/>
          <p:cNvSpPr txBox="1"/>
          <p:nvPr/>
        </p:nvSpPr>
        <p:spPr>
          <a:xfrm>
            <a:off x="965100" y="43383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67" name="Shape 167"/>
          <p:cNvSpPr txBox="1"/>
          <p:nvPr/>
        </p:nvSpPr>
        <p:spPr>
          <a:xfrm>
            <a:off x="569450" y="1683367"/>
            <a:ext cx="83082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2 - Identify families for each </a:t>
            </a: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species : 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objective and reproducible method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	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68" name="Shape 168"/>
          <p:cNvSpPr txBox="1"/>
          <p:nvPr/>
        </p:nvSpPr>
        <p:spPr>
          <a:xfrm>
            <a:off x="448075" y="2691925"/>
            <a:ext cx="4037400" cy="19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Font typeface="Times"/>
              <a:buChar char="-"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Process big amount of short sequences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Font typeface="Times"/>
              <a:buChar char="-"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Classification into families </a:t>
            </a:r>
            <a:endParaRPr sz="2000">
              <a:latin typeface="Times"/>
              <a:ea typeface="Times"/>
              <a:cs typeface="Times"/>
              <a:sym typeface="Times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Font typeface="Times"/>
              <a:buChar char="-"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Binary classification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69" name="Shape 169"/>
          <p:cNvPicPr preferRelativeResize="0"/>
          <p:nvPr/>
        </p:nvPicPr>
        <p:blipFill rotWithShape="1">
          <a:blip r:embed="rId3">
            <a:alphaModFix/>
          </a:blip>
          <a:srcRect b="20436" l="15284" r="13758" t="22430"/>
          <a:stretch/>
        </p:blipFill>
        <p:spPr>
          <a:xfrm>
            <a:off x="1992699" y="5896501"/>
            <a:ext cx="409476" cy="329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grpSp>
        <p:nvGrpSpPr>
          <p:cNvPr id="170" name="Shape 170"/>
          <p:cNvGrpSpPr/>
          <p:nvPr/>
        </p:nvGrpSpPr>
        <p:grpSpPr>
          <a:xfrm>
            <a:off x="5113977" y="1252790"/>
            <a:ext cx="3527761" cy="3389740"/>
            <a:chOff x="1559376" y="903925"/>
            <a:chExt cx="6300699" cy="5248901"/>
          </a:xfrm>
        </p:grpSpPr>
        <p:pic>
          <p:nvPicPr>
            <p:cNvPr id="171" name="Shape 17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59376" y="950475"/>
              <a:ext cx="6152949" cy="52023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Shape 172"/>
            <p:cNvSpPr/>
            <p:nvPr/>
          </p:nvSpPr>
          <p:spPr>
            <a:xfrm>
              <a:off x="6573075" y="903925"/>
              <a:ext cx="1287000" cy="1631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Shape 173"/>
          <p:cNvSpPr txBox="1"/>
          <p:nvPr/>
        </p:nvSpPr>
        <p:spPr>
          <a:xfrm>
            <a:off x="1934900" y="6157800"/>
            <a:ext cx="5487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/>
              <a:t>19/02</a:t>
            </a:r>
            <a:endParaRPr b="1" sz="1000"/>
          </a:p>
        </p:txBody>
      </p:sp>
      <p:sp>
        <p:nvSpPr>
          <p:cNvPr id="174" name="Shape 174"/>
          <p:cNvSpPr/>
          <p:nvPr/>
        </p:nvSpPr>
        <p:spPr>
          <a:xfrm>
            <a:off x="742550" y="4643767"/>
            <a:ext cx="7107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AD1DC"/>
              </a:solidFill>
            </a:endParaRPr>
          </a:p>
        </p:txBody>
      </p:sp>
      <p:sp>
        <p:nvSpPr>
          <p:cNvPr id="175" name="Shape 175"/>
          <p:cNvSpPr txBox="1"/>
          <p:nvPr/>
        </p:nvSpPr>
        <p:spPr>
          <a:xfrm>
            <a:off x="965100" y="41859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1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1214200" y="4860300"/>
            <a:ext cx="995400" cy="252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 txBox="1"/>
          <p:nvPr/>
        </p:nvSpPr>
        <p:spPr>
          <a:xfrm>
            <a:off x="1574700" y="4389133"/>
            <a:ext cx="305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Times"/>
                <a:ea typeface="Times"/>
                <a:cs typeface="Times"/>
                <a:sym typeface="Times"/>
              </a:rPr>
              <a:t>2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